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7"/>
  </p:notesMasterIdLst>
  <p:handoutMasterIdLst>
    <p:handoutMasterId r:id="rId8"/>
  </p:handout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embeddedFontLst>
    <p:embeddedFont>
      <p:font typeface="Arial Black" panose="020B0604020202020204" pitchFamily="34" charset="0"/>
      <p:regular r:id="rId9"/>
      <p:bold r:id="rId10"/>
    </p:embeddedFont>
    <p:embeddedFont>
      <p:font typeface="Montserrat" pitchFamily="2" charset="0"/>
      <p:regular r:id="rId11"/>
      <p:bold r:id="rId12"/>
      <p:italic r:id="rId13"/>
      <p:boldItalic r:id="rId14"/>
    </p:embeddedFont>
    <p:embeddedFont>
      <p:font typeface="Quattrocento Sans" panose="020B0502050000020003" pitchFamily="34" charset="0"/>
      <p:regular r:id="rId15"/>
      <p:bold r:id="rId16"/>
      <p:italic r:id="rId17"/>
      <p:boldItalic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3" roundtripDataSignature="AMtx7mgzos+FCurGNRCG1PLEGw6UF1kJn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41A46"/>
    <a:srgbClr val="FEFEFE"/>
    <a:srgbClr val="FDFDFD"/>
    <a:srgbClr val="34393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5850DEF-275C-4A7F-8C00-A23EA184C444}">
  <a:tblStyle styleId="{85850DEF-275C-4A7F-8C00-A23EA184C444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BF5"/>
          </a:solidFill>
        </a:fill>
      </a:tcStyle>
    </a:wholeTbl>
    <a:band1H>
      <a:tcTxStyle/>
      <a:tcStyle>
        <a:tcBdr/>
        <a:fill>
          <a:solidFill>
            <a:srgbClr val="CDD4EA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D4EA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 varScale="1">
        <p:scale>
          <a:sx n="104" d="100"/>
          <a:sy n="104" d="100"/>
        </p:scale>
        <p:origin x="232" y="5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2" d="100"/>
          <a:sy n="82" d="100"/>
        </p:scale>
        <p:origin x="399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customschemas.google.com/relationships/presentationmetadata" Target="metadata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4243F80-7CD6-24A1-7648-898AB15F3FC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028B5E-9FA0-4284-81E0-B525B9EC4E3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E38BA-3852-6247-B240-30C6E7A7EEB4}" type="datetimeFigureOut">
              <a:rPr lang="en-US" smtClean="0"/>
              <a:t>2/2/24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1380D0-8079-6585-FF8C-84DD950F7A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BBB23CF-1BE7-A946-5333-FE57F1F6721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187E05-2548-BE42-B754-354846FB206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55199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итульный слайд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7"/>
          <p:cNvSpPr txBox="1">
            <a:spLocks noGrp="1"/>
          </p:cNvSpPr>
          <p:nvPr>
            <p:ph type="ctrTitle"/>
          </p:nvPr>
        </p:nvSpPr>
        <p:spPr>
          <a:xfrm>
            <a:off x="1524000" y="8048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 dirty="0"/>
          </a:p>
        </p:txBody>
      </p:sp>
      <p:sp>
        <p:nvSpPr>
          <p:cNvPr id="17" name="Google Shape;17;p7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BEB05F4-A833-7F20-796B-26AEF4FD8C94}"/>
              </a:ext>
            </a:extLst>
          </p:cNvPr>
          <p:cNvGrpSpPr/>
          <p:nvPr userDrawn="1"/>
        </p:nvGrpSpPr>
        <p:grpSpPr>
          <a:xfrm>
            <a:off x="0" y="0"/>
            <a:ext cx="12192001" cy="876301"/>
            <a:chOff x="0" y="0"/>
            <a:chExt cx="12192001" cy="876301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40569B71-825A-F68C-A253-0A3EA94DE48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0" y="0"/>
              <a:ext cx="2692400" cy="876300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B0DD560D-39FB-3514-DE05-3C425D084B60}"/>
                </a:ext>
              </a:extLst>
            </p:cNvPr>
            <p:cNvSpPr/>
            <p:nvPr userDrawn="1"/>
          </p:nvSpPr>
          <p:spPr>
            <a:xfrm>
              <a:off x="2692401" y="2007"/>
              <a:ext cx="9499600" cy="874294"/>
            </a:xfrm>
            <a:prstGeom prst="rect">
              <a:avLst/>
            </a:prstGeom>
            <a:solidFill>
              <a:srgbClr val="34393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вертикальный текст" type="vertTx">
  <p:cSld name="VERTICAL_TEXT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5" name="Google Shape;75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Вертикальный заголовок и текст" type="vertTitleAndTx">
  <p:cSld name="VERTICAL_TITLE_AND_VERTICAL_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7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17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3" name="Google Shape;83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объект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Два объекта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0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0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0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Сравнение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1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1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1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Пустой слайд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Объект с подписью" type="objTx">
  <p:cSld name="OBJECT_WITH_CAPTIO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Рисунок с подписью" type="picTx">
  <p:cSld name="PICTURE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5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9" name="Google Shape;69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r-isachenko/2024-DGM-AIMasters-course" TargetMode="External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11F9D79-F342-ECAA-1301-A655B2FBBFA7}"/>
              </a:ext>
            </a:extLst>
          </p:cNvPr>
          <p:cNvSpPr/>
          <p:nvPr/>
        </p:nvSpPr>
        <p:spPr>
          <a:xfrm>
            <a:off x="0" y="888274"/>
            <a:ext cx="1449977" cy="5969726"/>
          </a:xfrm>
          <a:prstGeom prst="rect">
            <a:avLst/>
          </a:prstGeom>
          <a:solidFill>
            <a:srgbClr val="FEFEF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000E5398-9577-257E-316E-AA3F860C7F91}"/>
              </a:ext>
            </a:extLst>
          </p:cNvPr>
          <p:cNvGrpSpPr/>
          <p:nvPr/>
        </p:nvGrpSpPr>
        <p:grpSpPr>
          <a:xfrm>
            <a:off x="1449977" y="876699"/>
            <a:ext cx="10742023" cy="5969726"/>
            <a:chOff x="418011" y="3074756"/>
            <a:chExt cx="10742023" cy="5969726"/>
          </a:xfrm>
        </p:grpSpPr>
        <p:pic>
          <p:nvPicPr>
            <p:cNvPr id="89" name="Google Shape;89;p1"/>
            <p:cNvPicPr preferRelativeResize="0"/>
            <p:nvPr/>
          </p:nvPicPr>
          <p:blipFill rotWithShape="1">
            <a:blip r:embed="rId3">
              <a:alphaModFix/>
            </a:blip>
            <a:srcRect l="20615" t="21883" r="12347" b="11884"/>
            <a:stretch/>
          </p:blipFill>
          <p:spPr>
            <a:xfrm>
              <a:off x="418011" y="3074756"/>
              <a:ext cx="10742023" cy="596972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4C7B14D3-7DC1-283B-04B3-6F3D8D8D8E08}"/>
                </a:ext>
              </a:extLst>
            </p:cNvPr>
            <p:cNvSpPr/>
            <p:nvPr/>
          </p:nvSpPr>
          <p:spPr>
            <a:xfrm>
              <a:off x="535577" y="3592286"/>
              <a:ext cx="3025888" cy="431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94" name="Google Shape;94;p1"/>
          <p:cNvSpPr/>
          <p:nvPr/>
        </p:nvSpPr>
        <p:spPr>
          <a:xfrm>
            <a:off x="170865" y="6234668"/>
            <a:ext cx="6096000" cy="323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СТАРТ КУРСА: 07.02.2024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 (</a:t>
            </a: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среда</a:t>
            </a:r>
            <a:r>
              <a:rPr lang="en-US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)</a:t>
            </a:r>
            <a:endParaRPr sz="11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170865" y="1036131"/>
            <a:ext cx="6781200" cy="205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400" b="0" i="0" u="none" strike="noStrike" cap="none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dirty="0">
              <a:solidFill>
                <a:srgbClr val="A41A46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041A35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ЛЕКТОР: РОМАН ИСАЧЕНКО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5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СЕМИНАРИСТ: ВЛАДИМИР КОНДРАТЕНКО</a:t>
            </a:r>
            <a:endParaRPr sz="1500"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3"/>
          <p:cNvPicPr preferRelativeResize="0"/>
          <p:nvPr/>
        </p:nvPicPr>
        <p:blipFill rotWithShape="1">
          <a:blip r:embed="rId3">
            <a:alphaModFix/>
          </a:blip>
          <a:srcRect l="43405" r="1639" b="3282"/>
          <a:stretch/>
        </p:blipFill>
        <p:spPr>
          <a:xfrm>
            <a:off x="3541568" y="1425606"/>
            <a:ext cx="3036771" cy="2037294"/>
          </a:xfrm>
          <a:prstGeom prst="rect">
            <a:avLst/>
          </a:prstGeom>
          <a:noFill/>
          <a:ln>
            <a:noFill/>
          </a:ln>
        </p:spPr>
      </p:pic>
      <p:sp>
        <p:nvSpPr>
          <p:cNvPr id="133" name="Google Shape;133;p3"/>
          <p:cNvSpPr/>
          <p:nvPr/>
        </p:nvSpPr>
        <p:spPr>
          <a:xfrm>
            <a:off x="3525136" y="1049211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Generative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140" name="Google Shape;140;p3"/>
          <p:cNvSpPr/>
          <p:nvPr/>
        </p:nvSpPr>
        <p:spPr>
          <a:xfrm>
            <a:off x="261343" y="3937529"/>
            <a:ext cx="6423661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rgbClr val="041A3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3"/>
          <p:cNvSpPr/>
          <p:nvPr/>
        </p:nvSpPr>
        <p:spPr>
          <a:xfrm>
            <a:off x="261344" y="976202"/>
            <a:ext cx="6423661" cy="2856653"/>
          </a:xfrm>
          <a:prstGeom prst="roundRect">
            <a:avLst>
              <a:gd name="adj" fmla="val 1048"/>
            </a:avLst>
          </a:prstGeom>
          <a:noFill/>
          <a:ln w="9525" cap="flat" cmpd="sng">
            <a:solidFill>
              <a:schemeClr val="tx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C77113-7B30-63E5-8F26-81D9A2C4D437}"/>
              </a:ext>
            </a:extLst>
          </p:cNvPr>
          <p:cNvGrpSpPr/>
          <p:nvPr/>
        </p:nvGrpSpPr>
        <p:grpSpPr>
          <a:xfrm>
            <a:off x="321187" y="1301441"/>
            <a:ext cx="2383843" cy="2037293"/>
            <a:chOff x="315809" y="1252445"/>
            <a:chExt cx="2931611" cy="2505430"/>
          </a:xfrm>
        </p:grpSpPr>
        <p:pic>
          <p:nvPicPr>
            <p:cNvPr id="129" name="Google Shape;129;p3"/>
            <p:cNvPicPr preferRelativeResize="0"/>
            <p:nvPr/>
          </p:nvPicPr>
          <p:blipFill rotWithShape="1">
            <a:blip r:embed="rId3">
              <a:alphaModFix/>
            </a:blip>
            <a:srcRect l="3001" t="14597" r="64764" b="13133"/>
            <a:stretch/>
          </p:blipFill>
          <p:spPr>
            <a:xfrm>
              <a:off x="315809" y="1252445"/>
              <a:ext cx="2931611" cy="250543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029D7DE-31C7-34B0-F2FB-64BF36705AC1}"/>
                </a:ext>
              </a:extLst>
            </p:cNvPr>
            <p:cNvSpPr/>
            <p:nvPr/>
          </p:nvSpPr>
          <p:spPr>
            <a:xfrm>
              <a:off x="315809" y="1252445"/>
              <a:ext cx="1614591" cy="309655"/>
            </a:xfrm>
            <a:prstGeom prst="rect">
              <a:avLst/>
            </a:prstGeom>
            <a:solidFill>
              <a:srgbClr val="FEFEF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2" name="Google Shape;132;p3"/>
          <p:cNvSpPr/>
          <p:nvPr/>
        </p:nvSpPr>
        <p:spPr>
          <a:xfrm>
            <a:off x="338852" y="1056203"/>
            <a:ext cx="2203301" cy="271721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Discriminat</a:t>
            </a:r>
            <a:r>
              <a:rPr lang="en-US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ive</a:t>
            </a:r>
            <a:r>
              <a:rPr lang="ru-RU" sz="1600" dirty="0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</a:t>
            </a:r>
            <a:r>
              <a:rPr lang="ru-RU" sz="1600" dirty="0" err="1">
                <a:solidFill>
                  <a:schemeClr val="dk1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model</a:t>
            </a:r>
            <a:endParaRPr sz="1600" dirty="0">
              <a:solidFill>
                <a:schemeClr val="dk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F2C5A5-C291-1507-C5EB-EDEEE9EB7151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ГЕНЕРАТИВНЫЕ МОДЕЛИ</a:t>
            </a:r>
            <a:endParaRPr lang="ru-RU" sz="2000" dirty="0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42677B51-0DE3-F6FC-568B-BEEF681058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1187" y="4214783"/>
            <a:ext cx="6200298" cy="180733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183AC808-9457-266C-5A84-D1F635C7B807}"/>
              </a:ext>
            </a:extLst>
          </p:cNvPr>
          <p:cNvSpPr txBox="1"/>
          <p:nvPr/>
        </p:nvSpPr>
        <p:spPr>
          <a:xfrm>
            <a:off x="421239" y="6373975"/>
            <a:ext cx="28261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imagen.research.google</a:t>
            </a:r>
            <a:r>
              <a:rPr lang="en-US" dirty="0"/>
              <a:t>/</a:t>
            </a:r>
            <a:endParaRPr lang="ru-RU" dirty="0"/>
          </a:p>
        </p:txBody>
      </p:sp>
      <p:pic>
        <p:nvPicPr>
          <p:cNvPr id="8" name="Рисунок 7" descr="Изображение выглядит как текст, диаграмма, карта, План&#10;&#10;Автоматически созданное описание">
            <a:extLst>
              <a:ext uri="{FF2B5EF4-FFF2-40B4-BE49-F238E27FC236}">
                <a16:creationId xmlns:a16="http://schemas.microsoft.com/office/drawing/2014/main" id="{5DFBD0BD-B5B0-F4E4-2C7E-A6245C3C66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0422" y="881515"/>
            <a:ext cx="4515779" cy="3615740"/>
          </a:xfrm>
          <a:prstGeom prst="rect">
            <a:avLst/>
          </a:prstGeom>
        </p:spPr>
      </p:pic>
      <p:pic>
        <p:nvPicPr>
          <p:cNvPr id="10" name="Рисунок 9" descr="Изображение выглядит как текст, снимок экрана, диаграмма, круг&#10;&#10;Автоматически созданное описание">
            <a:extLst>
              <a:ext uri="{FF2B5EF4-FFF2-40B4-BE49-F238E27FC236}">
                <a16:creationId xmlns:a16="http://schemas.microsoft.com/office/drawing/2014/main" id="{2EAABDBC-2A9B-6C2B-1550-04F5289C15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33120" y="4512161"/>
            <a:ext cx="4263081" cy="228202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5" name="Google Shape;105;p2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336750" y="1203850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106" name="Google Shape;106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2649594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15690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2"/>
          <p:cNvSpPr/>
          <p:nvPr/>
        </p:nvSpPr>
        <p:spPr>
          <a:xfrm>
            <a:off x="2069504" y="1574240"/>
            <a:ext cx="3496200" cy="9694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Кандидат физико-математических наук, преподаватель МФТИ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Занимаюсь компьютерным зрением в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Yandex</a:t>
            </a:r>
            <a:endParaRPr sz="11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9" name="Google Shape;109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211670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2"/>
          <p:cNvSpPr/>
          <p:nvPr/>
        </p:nvSpPr>
        <p:spPr>
          <a:xfrm>
            <a:off x="1807922" y="112764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, лектор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645943" y="2572972"/>
            <a:ext cx="3884400" cy="3923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6171650" y="1555000"/>
            <a:ext cx="5526600" cy="453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посвящен современным методам построения генеративных порождающих моделей.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Рассматриваются следующие классы генеративных моделей: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авторегрессионные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модели,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скрытых переменных,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модели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нормализационных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потоков,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состязательные модели,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диффузионные модели.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Особое внимание уделяется свойствам различных классов генеративных моделей, их взаимосвязям, теоретическим предпосылкам и методам оценивания качества.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Целью курса является знакомство слушателя с широко применяемыми продвинутыми методами глубокого обучения.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Курс сопровождается практическими заданиями, позволяющими на практике понять принципы устройства рассматриваемых моделей.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4" name="Google Shape;114;p2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392197" y="5345109"/>
            <a:ext cx="298987" cy="298987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1792056" y="4378562"/>
            <a:ext cx="351897" cy="351897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"/>
          <p:cNvSpPr/>
          <p:nvPr/>
        </p:nvSpPr>
        <p:spPr>
          <a:xfrm>
            <a:off x="2069500" y="4440359"/>
            <a:ext cx="3496200" cy="717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Выпускник МФТИ (2020)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Старший разработчик в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SberDevices</a:t>
            </a:r>
            <a:endParaRPr sz="16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7" name="Google Shape;117;p2" descr="A close up of a logo&#10;&#10;Description automatically generated"/>
          <p:cNvPicPr preferRelativeResize="0"/>
          <p:nvPr/>
        </p:nvPicPr>
        <p:blipFill rotWithShape="1">
          <a:blip r:embed="rId6">
            <a:alphaModFix/>
          </a:blip>
          <a:srcRect/>
          <a:stretch/>
        </p:blipFill>
        <p:spPr>
          <a:xfrm>
            <a:off x="1867003" y="4883051"/>
            <a:ext cx="247760" cy="208309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2"/>
          <p:cNvSpPr/>
          <p:nvPr/>
        </p:nvSpPr>
        <p:spPr>
          <a:xfrm>
            <a:off x="1807925" y="3861051"/>
            <a:ext cx="3800700" cy="5175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ВЛАДИМИР КОНДРАТЕНКО</a:t>
            </a:r>
            <a:r>
              <a:rPr lang="ru-RU" sz="1600" dirty="0">
                <a:solidFill>
                  <a:srgbClr val="A41A46"/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ru-RU" sz="1600" dirty="0">
                <a:solidFill>
                  <a:schemeClr val="tx1"/>
                </a:solidFill>
                <a:latin typeface="Montserrat"/>
                <a:ea typeface="Montserrat"/>
                <a:cs typeface="Montserrat"/>
                <a:sym typeface="Montserrat"/>
              </a:rPr>
              <a:t>семинарист</a:t>
            </a:r>
            <a:endParaRPr dirty="0">
              <a:solidFill>
                <a:schemeClr val="tx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645943" y="530637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@username27</a:t>
            </a:r>
            <a:endParaRPr lang="en-US"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6171647" y="1125117"/>
            <a:ext cx="3347286" cy="437001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КОРОТКО О КУРСЕ</a:t>
            </a:r>
            <a:endParaRPr sz="1200" dirty="0">
              <a:solidFill>
                <a:srgbClr val="A41A4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9952F96-9677-C991-E776-A363BBA0FABD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en-US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dirty="0">
                <a:solidFill>
                  <a:schemeClr val="lt1"/>
                </a:solidFill>
                <a:latin typeface="Arial Black"/>
                <a:ea typeface="Arial Black"/>
                <a:cs typeface="Arial Black"/>
                <a:sym typeface="Arial Black"/>
              </a:rPr>
              <a:t>О ПРЕПОДАВАТЕЛЯХ И КУРСЕ</a:t>
            </a:r>
            <a:endParaRPr lang="ru-RU" sz="2000" dirty="0"/>
          </a:p>
        </p:txBody>
      </p:sp>
      <p:pic>
        <p:nvPicPr>
          <p:cNvPr id="5" name="Рисунок 4" descr="Изображение выглядит как Человеческое лицо, человек, дерево, на открытом воздухе&#10;&#10;Автоматически созданное описание">
            <a:extLst>
              <a:ext uri="{FF2B5EF4-FFF2-40B4-BE49-F238E27FC236}">
                <a16:creationId xmlns:a16="http://schemas.microsoft.com/office/drawing/2014/main" id="{1602FC22-7834-BE3F-E8AA-A9604469914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2197" y="3861051"/>
            <a:ext cx="1343453" cy="1308751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4"/>
          <p:cNvSpPr/>
          <p:nvPr/>
        </p:nvSpPr>
        <p:spPr>
          <a:xfrm>
            <a:off x="898950" y="1350425"/>
            <a:ext cx="3273300" cy="149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лекций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14 семинаров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just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домашних заданий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экзамен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55" name="Google Shape;155;p4"/>
          <p:cNvGrpSpPr/>
          <p:nvPr/>
        </p:nvGrpSpPr>
        <p:grpSpPr>
          <a:xfrm>
            <a:off x="551096" y="1504606"/>
            <a:ext cx="280784" cy="269085"/>
            <a:chOff x="6548" y="3015"/>
            <a:chExt cx="408" cy="391"/>
          </a:xfrm>
          <a:solidFill>
            <a:srgbClr val="A41A46"/>
          </a:solidFill>
        </p:grpSpPr>
        <p:sp>
          <p:nvSpPr>
            <p:cNvPr id="156" name="Google Shape;156;p4"/>
            <p:cNvSpPr/>
            <p:nvPr/>
          </p:nvSpPr>
          <p:spPr>
            <a:xfrm>
              <a:off x="6584" y="3015"/>
              <a:ext cx="337" cy="355"/>
            </a:xfrm>
            <a:custGeom>
              <a:avLst/>
              <a:gdLst/>
              <a:ahLst/>
              <a:cxnLst/>
              <a:rect l="l" t="t" r="r" b="b"/>
              <a:pathLst>
                <a:path w="228" h="240" extrusionOk="0">
                  <a:moveTo>
                    <a:pt x="115" y="240"/>
                  </a:moveTo>
                  <a:cubicBezTo>
                    <a:pt x="111" y="240"/>
                    <a:pt x="109" y="237"/>
                    <a:pt x="109" y="234"/>
                  </a:cubicBezTo>
                  <a:cubicBezTo>
                    <a:pt x="109" y="213"/>
                    <a:pt x="9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96" y="0"/>
                    <a:pt x="108" y="6"/>
                    <a:pt x="114" y="17"/>
                  </a:cubicBezTo>
                  <a:cubicBezTo>
                    <a:pt x="121" y="6"/>
                    <a:pt x="133" y="0"/>
                    <a:pt x="150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6" y="0"/>
                    <a:pt x="228" y="3"/>
                    <a:pt x="228" y="6"/>
                  </a:cubicBezTo>
                  <a:cubicBezTo>
                    <a:pt x="228" y="198"/>
                    <a:pt x="228" y="198"/>
                    <a:pt x="228" y="198"/>
                  </a:cubicBezTo>
                  <a:cubicBezTo>
                    <a:pt x="228" y="201"/>
                    <a:pt x="226" y="204"/>
                    <a:pt x="222" y="204"/>
                  </a:cubicBezTo>
                  <a:cubicBezTo>
                    <a:pt x="150" y="204"/>
                    <a:pt x="150" y="204"/>
                    <a:pt x="150" y="204"/>
                  </a:cubicBezTo>
                  <a:cubicBezTo>
                    <a:pt x="130" y="204"/>
                    <a:pt x="121" y="213"/>
                    <a:pt x="121" y="234"/>
                  </a:cubicBezTo>
                  <a:cubicBezTo>
                    <a:pt x="121" y="237"/>
                    <a:pt x="118" y="240"/>
                    <a:pt x="115" y="240"/>
                  </a:cubicBezTo>
                  <a:close/>
                  <a:moveTo>
                    <a:pt x="12" y="192"/>
                  </a:moveTo>
                  <a:cubicBezTo>
                    <a:pt x="78" y="192"/>
                    <a:pt x="78" y="192"/>
                    <a:pt x="78" y="192"/>
                  </a:cubicBezTo>
                  <a:cubicBezTo>
                    <a:pt x="95" y="192"/>
                    <a:pt x="108" y="198"/>
                    <a:pt x="115" y="209"/>
                  </a:cubicBezTo>
                  <a:cubicBezTo>
                    <a:pt x="121" y="198"/>
                    <a:pt x="133" y="192"/>
                    <a:pt x="150" y="192"/>
                  </a:cubicBezTo>
                  <a:cubicBezTo>
                    <a:pt x="216" y="192"/>
                    <a:pt x="216" y="192"/>
                    <a:pt x="216" y="192"/>
                  </a:cubicBezTo>
                  <a:cubicBezTo>
                    <a:pt x="216" y="12"/>
                    <a:pt x="216" y="12"/>
                    <a:pt x="216" y="12"/>
                  </a:cubicBezTo>
                  <a:cubicBezTo>
                    <a:pt x="150" y="12"/>
                    <a:pt x="150" y="12"/>
                    <a:pt x="150" y="12"/>
                  </a:cubicBezTo>
                  <a:cubicBezTo>
                    <a:pt x="130" y="12"/>
                    <a:pt x="120" y="21"/>
                    <a:pt x="120" y="42"/>
                  </a:cubicBezTo>
                  <a:cubicBezTo>
                    <a:pt x="120" y="45"/>
                    <a:pt x="118" y="48"/>
                    <a:pt x="114" y="48"/>
                  </a:cubicBezTo>
                  <a:cubicBezTo>
                    <a:pt x="111" y="48"/>
                    <a:pt x="108" y="45"/>
                    <a:pt x="108" y="42"/>
                  </a:cubicBezTo>
                  <a:cubicBezTo>
                    <a:pt x="108" y="21"/>
                    <a:pt x="99" y="12"/>
                    <a:pt x="78" y="12"/>
                  </a:cubicBezTo>
                  <a:cubicBezTo>
                    <a:pt x="12" y="12"/>
                    <a:pt x="12" y="12"/>
                    <a:pt x="12" y="12"/>
                  </a:cubicBezTo>
                  <a:lnTo>
                    <a:pt x="12" y="1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4"/>
            <p:cNvSpPr/>
            <p:nvPr/>
          </p:nvSpPr>
          <p:spPr>
            <a:xfrm>
              <a:off x="6548" y="3051"/>
              <a:ext cx="408" cy="355"/>
            </a:xfrm>
            <a:custGeom>
              <a:avLst/>
              <a:gdLst/>
              <a:ahLst/>
              <a:cxnLst/>
              <a:rect l="l" t="t" r="r" b="b"/>
              <a:pathLst>
                <a:path w="276" h="240" extrusionOk="0">
                  <a:moveTo>
                    <a:pt x="156" y="240"/>
                  </a:moveTo>
                  <a:cubicBezTo>
                    <a:pt x="120" y="240"/>
                    <a:pt x="120" y="240"/>
                    <a:pt x="120" y="240"/>
                  </a:cubicBezTo>
                  <a:cubicBezTo>
                    <a:pt x="117" y="240"/>
                    <a:pt x="114" y="237"/>
                    <a:pt x="114" y="234"/>
                  </a:cubicBezTo>
                  <a:cubicBezTo>
                    <a:pt x="114" y="207"/>
                    <a:pt x="89" y="204"/>
                    <a:pt x="78" y="204"/>
                  </a:cubicBezTo>
                  <a:cubicBezTo>
                    <a:pt x="6" y="204"/>
                    <a:pt x="6" y="204"/>
                    <a:pt x="6" y="204"/>
                  </a:cubicBezTo>
                  <a:cubicBezTo>
                    <a:pt x="3" y="204"/>
                    <a:pt x="0" y="201"/>
                    <a:pt x="0" y="198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4" y="0"/>
                    <a:pt x="36" y="3"/>
                    <a:pt x="36" y="6"/>
                  </a:cubicBezTo>
                  <a:cubicBezTo>
                    <a:pt x="36" y="9"/>
                    <a:pt x="34" y="12"/>
                    <a:pt x="30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2" y="192"/>
                    <a:pt x="12" y="192"/>
                    <a:pt x="12" y="192"/>
                  </a:cubicBezTo>
                  <a:cubicBezTo>
                    <a:pt x="78" y="192"/>
                    <a:pt x="78" y="192"/>
                    <a:pt x="78" y="192"/>
                  </a:cubicBezTo>
                  <a:cubicBezTo>
                    <a:pt x="105" y="192"/>
                    <a:pt x="123" y="206"/>
                    <a:pt x="126" y="228"/>
                  </a:cubicBezTo>
                  <a:cubicBezTo>
                    <a:pt x="151" y="228"/>
                    <a:pt x="151" y="228"/>
                    <a:pt x="151" y="228"/>
                  </a:cubicBezTo>
                  <a:cubicBezTo>
                    <a:pt x="154" y="206"/>
                    <a:pt x="172" y="192"/>
                    <a:pt x="198" y="192"/>
                  </a:cubicBezTo>
                  <a:cubicBezTo>
                    <a:pt x="264" y="192"/>
                    <a:pt x="264" y="192"/>
                    <a:pt x="264" y="192"/>
                  </a:cubicBezTo>
                  <a:cubicBezTo>
                    <a:pt x="264" y="12"/>
                    <a:pt x="264" y="12"/>
                    <a:pt x="264" y="12"/>
                  </a:cubicBezTo>
                  <a:cubicBezTo>
                    <a:pt x="246" y="12"/>
                    <a:pt x="246" y="12"/>
                    <a:pt x="246" y="12"/>
                  </a:cubicBezTo>
                  <a:cubicBezTo>
                    <a:pt x="243" y="12"/>
                    <a:pt x="240" y="9"/>
                    <a:pt x="240" y="6"/>
                  </a:cubicBezTo>
                  <a:cubicBezTo>
                    <a:pt x="240" y="3"/>
                    <a:pt x="243" y="0"/>
                    <a:pt x="246" y="0"/>
                  </a:cubicBezTo>
                  <a:cubicBezTo>
                    <a:pt x="270" y="0"/>
                    <a:pt x="270" y="0"/>
                    <a:pt x="270" y="0"/>
                  </a:cubicBezTo>
                  <a:cubicBezTo>
                    <a:pt x="274" y="0"/>
                    <a:pt x="276" y="3"/>
                    <a:pt x="276" y="6"/>
                  </a:cubicBezTo>
                  <a:cubicBezTo>
                    <a:pt x="276" y="198"/>
                    <a:pt x="276" y="198"/>
                    <a:pt x="276" y="198"/>
                  </a:cubicBezTo>
                  <a:cubicBezTo>
                    <a:pt x="276" y="201"/>
                    <a:pt x="274" y="204"/>
                    <a:pt x="270" y="204"/>
                  </a:cubicBezTo>
                  <a:cubicBezTo>
                    <a:pt x="198" y="204"/>
                    <a:pt x="198" y="204"/>
                    <a:pt x="198" y="204"/>
                  </a:cubicBezTo>
                  <a:cubicBezTo>
                    <a:pt x="188" y="204"/>
                    <a:pt x="162" y="207"/>
                    <a:pt x="162" y="234"/>
                  </a:cubicBezTo>
                  <a:cubicBezTo>
                    <a:pt x="162" y="237"/>
                    <a:pt x="160" y="240"/>
                    <a:pt x="156" y="24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59" name="Google Shape;159;p4"/>
          <p:cNvGrpSpPr/>
          <p:nvPr/>
        </p:nvGrpSpPr>
        <p:grpSpPr>
          <a:xfrm>
            <a:off x="539541" y="2655366"/>
            <a:ext cx="255643" cy="275900"/>
            <a:chOff x="570" y="1908"/>
            <a:chExt cx="366" cy="395"/>
          </a:xfrm>
          <a:solidFill>
            <a:srgbClr val="A41A46"/>
          </a:solidFill>
        </p:grpSpPr>
        <p:sp>
          <p:nvSpPr>
            <p:cNvPr id="160" name="Google Shape;160;p4"/>
            <p:cNvSpPr/>
            <p:nvPr/>
          </p:nvSpPr>
          <p:spPr>
            <a:xfrm>
              <a:off x="570" y="1908"/>
              <a:ext cx="366" cy="395"/>
            </a:xfrm>
            <a:custGeom>
              <a:avLst/>
              <a:gdLst/>
              <a:ahLst/>
              <a:cxnLst/>
              <a:rect l="l" t="t" r="r" b="b"/>
              <a:pathLst>
                <a:path w="239" h="264" extrusionOk="0">
                  <a:moveTo>
                    <a:pt x="233" y="196"/>
                  </a:moveTo>
                  <a:cubicBezTo>
                    <a:pt x="228" y="180"/>
                    <a:pt x="202" y="171"/>
                    <a:pt x="168" y="159"/>
                  </a:cubicBezTo>
                  <a:cubicBezTo>
                    <a:pt x="163" y="157"/>
                    <a:pt x="157" y="155"/>
                    <a:pt x="151" y="153"/>
                  </a:cubicBezTo>
                  <a:cubicBezTo>
                    <a:pt x="151" y="131"/>
                    <a:pt x="151" y="131"/>
                    <a:pt x="151" y="131"/>
                  </a:cubicBezTo>
                  <a:cubicBezTo>
                    <a:pt x="174" y="119"/>
                    <a:pt x="189" y="96"/>
                    <a:pt x="189" y="69"/>
                  </a:cubicBezTo>
                  <a:cubicBezTo>
                    <a:pt x="189" y="31"/>
                    <a:pt x="158" y="0"/>
                    <a:pt x="120" y="0"/>
                  </a:cubicBezTo>
                  <a:cubicBezTo>
                    <a:pt x="82" y="0"/>
                    <a:pt x="51" y="31"/>
                    <a:pt x="51" y="69"/>
                  </a:cubicBezTo>
                  <a:cubicBezTo>
                    <a:pt x="51" y="96"/>
                    <a:pt x="66" y="119"/>
                    <a:pt x="88" y="131"/>
                  </a:cubicBezTo>
                  <a:cubicBezTo>
                    <a:pt x="88" y="153"/>
                    <a:pt x="88" y="153"/>
                    <a:pt x="88" y="153"/>
                  </a:cubicBezTo>
                  <a:cubicBezTo>
                    <a:pt x="83" y="155"/>
                    <a:pt x="78" y="156"/>
                    <a:pt x="73" y="158"/>
                  </a:cubicBezTo>
                  <a:cubicBezTo>
                    <a:pt x="40" y="170"/>
                    <a:pt x="12" y="180"/>
                    <a:pt x="7" y="196"/>
                  </a:cubicBezTo>
                  <a:cubicBezTo>
                    <a:pt x="0" y="215"/>
                    <a:pt x="0" y="256"/>
                    <a:pt x="0" y="258"/>
                  </a:cubicBezTo>
                  <a:cubicBezTo>
                    <a:pt x="0" y="262"/>
                    <a:pt x="3" y="264"/>
                    <a:pt x="7" y="264"/>
                  </a:cubicBezTo>
                  <a:cubicBezTo>
                    <a:pt x="233" y="264"/>
                    <a:pt x="233" y="264"/>
                    <a:pt x="233" y="264"/>
                  </a:cubicBezTo>
                  <a:cubicBezTo>
                    <a:pt x="237" y="264"/>
                    <a:pt x="239" y="262"/>
                    <a:pt x="239" y="258"/>
                  </a:cubicBezTo>
                  <a:cubicBezTo>
                    <a:pt x="239" y="256"/>
                    <a:pt x="239" y="215"/>
                    <a:pt x="233" y="196"/>
                  </a:cubicBezTo>
                  <a:close/>
                  <a:moveTo>
                    <a:pt x="63" y="69"/>
                  </a:moveTo>
                  <a:cubicBezTo>
                    <a:pt x="63" y="38"/>
                    <a:pt x="89" y="13"/>
                    <a:pt x="120" y="13"/>
                  </a:cubicBezTo>
                  <a:cubicBezTo>
                    <a:pt x="151" y="13"/>
                    <a:pt x="177" y="38"/>
                    <a:pt x="177" y="69"/>
                  </a:cubicBezTo>
                  <a:cubicBezTo>
                    <a:pt x="177" y="101"/>
                    <a:pt x="151" y="126"/>
                    <a:pt x="120" y="126"/>
                  </a:cubicBezTo>
                  <a:cubicBezTo>
                    <a:pt x="89" y="126"/>
                    <a:pt x="63" y="101"/>
                    <a:pt x="63" y="69"/>
                  </a:cubicBezTo>
                  <a:close/>
                  <a:moveTo>
                    <a:pt x="13" y="252"/>
                  </a:moveTo>
                  <a:cubicBezTo>
                    <a:pt x="13" y="240"/>
                    <a:pt x="14" y="213"/>
                    <a:pt x="18" y="200"/>
                  </a:cubicBezTo>
                  <a:cubicBezTo>
                    <a:pt x="22" y="190"/>
                    <a:pt x="52" y="179"/>
                    <a:pt x="77" y="170"/>
                  </a:cubicBezTo>
                  <a:cubicBezTo>
                    <a:pt x="84" y="168"/>
                    <a:pt x="90" y="165"/>
                    <a:pt x="97" y="163"/>
                  </a:cubicBezTo>
                  <a:cubicBezTo>
                    <a:pt x="99" y="162"/>
                    <a:pt x="101" y="160"/>
                    <a:pt x="101" y="157"/>
                  </a:cubicBezTo>
                  <a:cubicBezTo>
                    <a:pt x="101" y="136"/>
                    <a:pt x="101" y="136"/>
                    <a:pt x="101" y="136"/>
                  </a:cubicBezTo>
                  <a:cubicBezTo>
                    <a:pt x="107" y="138"/>
                    <a:pt x="113" y="139"/>
                    <a:pt x="120" y="139"/>
                  </a:cubicBezTo>
                  <a:cubicBezTo>
                    <a:pt x="126" y="139"/>
                    <a:pt x="133" y="138"/>
                    <a:pt x="139" y="136"/>
                  </a:cubicBezTo>
                  <a:cubicBezTo>
                    <a:pt x="139" y="157"/>
                    <a:pt x="139" y="157"/>
                    <a:pt x="139" y="157"/>
                  </a:cubicBezTo>
                  <a:cubicBezTo>
                    <a:pt x="139" y="160"/>
                    <a:pt x="140" y="162"/>
                    <a:pt x="143" y="163"/>
                  </a:cubicBezTo>
                  <a:cubicBezTo>
                    <a:pt x="150" y="166"/>
                    <a:pt x="157" y="168"/>
                    <a:pt x="164" y="171"/>
                  </a:cubicBezTo>
                  <a:cubicBezTo>
                    <a:pt x="190" y="180"/>
                    <a:pt x="218" y="190"/>
                    <a:pt x="221" y="200"/>
                  </a:cubicBezTo>
                  <a:cubicBezTo>
                    <a:pt x="225" y="213"/>
                    <a:pt x="226" y="240"/>
                    <a:pt x="227" y="252"/>
                  </a:cubicBezTo>
                  <a:lnTo>
                    <a:pt x="13" y="25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4"/>
            <p:cNvSpPr/>
            <p:nvPr/>
          </p:nvSpPr>
          <p:spPr>
            <a:xfrm>
              <a:off x="745" y="2053"/>
              <a:ext cx="18" cy="2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4"/>
            <p:cNvSpPr/>
            <p:nvPr/>
          </p:nvSpPr>
          <p:spPr>
            <a:xfrm>
              <a:off x="716" y="1947"/>
              <a:ext cx="76" cy="102"/>
            </a:xfrm>
            <a:custGeom>
              <a:avLst/>
              <a:gdLst/>
              <a:ahLst/>
              <a:cxnLst/>
              <a:rect l="l" t="t" r="r" b="b"/>
              <a:pathLst>
                <a:path w="50" h="68" extrusionOk="0">
                  <a:moveTo>
                    <a:pt x="25" y="37"/>
                  </a:moveTo>
                  <a:cubicBezTo>
                    <a:pt x="21" y="37"/>
                    <a:pt x="19" y="40"/>
                    <a:pt x="19" y="43"/>
                  </a:cubicBezTo>
                  <a:cubicBezTo>
                    <a:pt x="19" y="62"/>
                    <a:pt x="19" y="62"/>
                    <a:pt x="19" y="62"/>
                  </a:cubicBezTo>
                  <a:cubicBezTo>
                    <a:pt x="19" y="66"/>
                    <a:pt x="21" y="68"/>
                    <a:pt x="25" y="68"/>
                  </a:cubicBezTo>
                  <a:cubicBezTo>
                    <a:pt x="28" y="68"/>
                    <a:pt x="31" y="66"/>
                    <a:pt x="31" y="62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42" y="46"/>
                    <a:pt x="50" y="36"/>
                    <a:pt x="50" y="25"/>
                  </a:cubicBezTo>
                  <a:cubicBezTo>
                    <a:pt x="50" y="11"/>
                    <a:pt x="39" y="0"/>
                    <a:pt x="25" y="0"/>
                  </a:cubicBezTo>
                  <a:cubicBezTo>
                    <a:pt x="11" y="0"/>
                    <a:pt x="0" y="11"/>
                    <a:pt x="0" y="25"/>
                  </a:cubicBezTo>
                  <a:cubicBezTo>
                    <a:pt x="0" y="28"/>
                    <a:pt x="3" y="31"/>
                    <a:pt x="6" y="31"/>
                  </a:cubicBezTo>
                  <a:cubicBezTo>
                    <a:pt x="10" y="31"/>
                    <a:pt x="12" y="28"/>
                    <a:pt x="12" y="25"/>
                  </a:cubicBezTo>
                  <a:cubicBezTo>
                    <a:pt x="12" y="18"/>
                    <a:pt x="18" y="12"/>
                    <a:pt x="25" y="12"/>
                  </a:cubicBezTo>
                  <a:cubicBezTo>
                    <a:pt x="32" y="12"/>
                    <a:pt x="37" y="18"/>
                    <a:pt x="37" y="25"/>
                  </a:cubicBezTo>
                  <a:cubicBezTo>
                    <a:pt x="37" y="32"/>
                    <a:pt x="32" y="37"/>
                    <a:pt x="25" y="3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63" name="Google Shape;163;p4"/>
          <p:cNvGrpSpPr/>
          <p:nvPr/>
        </p:nvGrpSpPr>
        <p:grpSpPr>
          <a:xfrm>
            <a:off x="520194" y="2285674"/>
            <a:ext cx="314989" cy="275060"/>
            <a:chOff x="3437" y="3023"/>
            <a:chExt cx="426" cy="372"/>
          </a:xfrm>
          <a:solidFill>
            <a:srgbClr val="A41A46"/>
          </a:solidFill>
        </p:grpSpPr>
        <p:sp>
          <p:nvSpPr>
            <p:cNvPr id="164" name="Google Shape;164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4"/>
            <p:cNvSpPr/>
            <p:nvPr/>
          </p:nvSpPr>
          <p:spPr>
            <a:xfrm>
              <a:off x="3632" y="3298"/>
              <a:ext cx="36" cy="35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4"/>
            <p:cNvSpPr/>
            <p:nvPr/>
          </p:nvSpPr>
          <p:spPr>
            <a:xfrm>
              <a:off x="3446" y="3271"/>
              <a:ext cx="408" cy="18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79" name="Google Shape;179;p4"/>
          <p:cNvSpPr/>
          <p:nvPr/>
        </p:nvSpPr>
        <p:spPr>
          <a:xfrm>
            <a:off x="884600" y="3689750"/>
            <a:ext cx="3105000" cy="2410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6 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дз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по 13 баллов: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78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+</a:t>
            </a:r>
            <a:endParaRPr sz="1300"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устный экзамен:    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26 БАЛЛОВ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      =</a:t>
            </a:r>
            <a:endParaRPr sz="18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максимум за курс:</a:t>
            </a:r>
            <a:r>
              <a:rPr lang="ru-RU" sz="1300" dirty="0">
                <a:solidFill>
                  <a:schemeClr val="dk1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13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104 БАЛЛА</a:t>
            </a:r>
            <a:endParaRPr sz="13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Финальная оценка выставляется по формуле: </a:t>
            </a:r>
            <a:endParaRPr sz="13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floor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</a:t>
            </a:r>
            <a:r>
              <a:rPr lang="ru-RU" sz="1700" dirty="0" err="1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relu</a:t>
            </a:r>
            <a:r>
              <a:rPr lang="ru-RU" sz="17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(#баллов/8 - 2))</a:t>
            </a:r>
            <a:endParaRPr sz="1700" dirty="0">
              <a:solidFill>
                <a:srgbClr val="A41A46"/>
              </a:solidFill>
              <a:latin typeface="Arial Black"/>
              <a:ea typeface="Arial Black"/>
              <a:cs typeface="Arial Black"/>
              <a:sym typeface="Arial Black"/>
            </a:endParaRPr>
          </a:p>
          <a:p>
            <a:pPr marL="0" marR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80" name="Google Shape;180;p4"/>
          <p:cNvGrpSpPr/>
          <p:nvPr/>
        </p:nvGrpSpPr>
        <p:grpSpPr>
          <a:xfrm>
            <a:off x="547794" y="1897106"/>
            <a:ext cx="287385" cy="265177"/>
            <a:chOff x="2403" y="1737"/>
            <a:chExt cx="427" cy="394"/>
          </a:xfrm>
          <a:solidFill>
            <a:srgbClr val="A41A46"/>
          </a:solidFill>
        </p:grpSpPr>
        <p:sp>
          <p:nvSpPr>
            <p:cNvPr id="181" name="Google Shape;181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85" name="Google Shape;185;p4"/>
          <p:cNvGrpSpPr/>
          <p:nvPr/>
        </p:nvGrpSpPr>
        <p:grpSpPr>
          <a:xfrm>
            <a:off x="523675" y="4812023"/>
            <a:ext cx="287375" cy="265175"/>
            <a:chOff x="2400" y="1718"/>
            <a:chExt cx="427" cy="428"/>
          </a:xfrm>
          <a:solidFill>
            <a:srgbClr val="A41A46"/>
          </a:solidFill>
        </p:grpSpPr>
        <p:sp>
          <p:nvSpPr>
            <p:cNvPr id="186" name="Google Shape;186;p4"/>
            <p:cNvSpPr/>
            <p:nvPr/>
          </p:nvSpPr>
          <p:spPr>
            <a:xfrm>
              <a:off x="2400" y="1844"/>
              <a:ext cx="427" cy="17"/>
            </a:xfrm>
            <a:custGeom>
              <a:avLst/>
              <a:gdLst/>
              <a:ahLst/>
              <a:cxnLst/>
              <a:rect l="l" t="t" r="r" b="b"/>
              <a:pathLst>
                <a:path w="288" h="12" extrusionOk="0">
                  <a:moveTo>
                    <a:pt x="282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282" y="0"/>
                    <a:pt x="282" y="0"/>
                    <a:pt x="282" y="0"/>
                  </a:cubicBezTo>
                  <a:cubicBezTo>
                    <a:pt x="285" y="0"/>
                    <a:pt x="288" y="3"/>
                    <a:pt x="288" y="6"/>
                  </a:cubicBezTo>
                  <a:cubicBezTo>
                    <a:pt x="288" y="9"/>
                    <a:pt x="285" y="12"/>
                    <a:pt x="282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4"/>
            <p:cNvSpPr/>
            <p:nvPr/>
          </p:nvSpPr>
          <p:spPr>
            <a:xfrm>
              <a:off x="2400" y="1719"/>
              <a:ext cx="427" cy="427"/>
            </a:xfrm>
            <a:custGeom>
              <a:avLst/>
              <a:gdLst/>
              <a:ahLst/>
              <a:cxnLst/>
              <a:rect l="l" t="t" r="r" b="b"/>
              <a:pathLst>
                <a:path w="288" h="288" extrusionOk="0">
                  <a:moveTo>
                    <a:pt x="144" y="288"/>
                  </a:moveTo>
                  <a:cubicBezTo>
                    <a:pt x="142" y="288"/>
                    <a:pt x="140" y="287"/>
                    <a:pt x="139" y="285"/>
                  </a:cubicBezTo>
                  <a:cubicBezTo>
                    <a:pt x="1" y="93"/>
                    <a:pt x="1" y="93"/>
                    <a:pt x="1" y="93"/>
                  </a:cubicBezTo>
                  <a:cubicBezTo>
                    <a:pt x="0" y="91"/>
                    <a:pt x="0" y="88"/>
                    <a:pt x="1" y="86"/>
                  </a:cubicBezTo>
                  <a:cubicBezTo>
                    <a:pt x="61" y="2"/>
                    <a:pt x="61" y="2"/>
                    <a:pt x="61" y="2"/>
                  </a:cubicBezTo>
                  <a:cubicBezTo>
                    <a:pt x="62" y="1"/>
                    <a:pt x="64" y="0"/>
                    <a:pt x="66" y="0"/>
                  </a:cubicBezTo>
                  <a:cubicBezTo>
                    <a:pt x="222" y="0"/>
                    <a:pt x="222" y="0"/>
                    <a:pt x="222" y="0"/>
                  </a:cubicBezTo>
                  <a:cubicBezTo>
                    <a:pt x="224" y="0"/>
                    <a:pt x="226" y="1"/>
                    <a:pt x="227" y="2"/>
                  </a:cubicBezTo>
                  <a:cubicBezTo>
                    <a:pt x="287" y="86"/>
                    <a:pt x="287" y="86"/>
                    <a:pt x="287" y="86"/>
                  </a:cubicBezTo>
                  <a:cubicBezTo>
                    <a:pt x="288" y="88"/>
                    <a:pt x="288" y="91"/>
                    <a:pt x="287" y="93"/>
                  </a:cubicBezTo>
                  <a:cubicBezTo>
                    <a:pt x="149" y="285"/>
                    <a:pt x="149" y="285"/>
                    <a:pt x="149" y="285"/>
                  </a:cubicBezTo>
                  <a:cubicBezTo>
                    <a:pt x="148" y="287"/>
                    <a:pt x="146" y="288"/>
                    <a:pt x="144" y="288"/>
                  </a:cubicBezTo>
                  <a:close/>
                  <a:moveTo>
                    <a:pt x="13" y="90"/>
                  </a:moveTo>
                  <a:cubicBezTo>
                    <a:pt x="144" y="272"/>
                    <a:pt x="144" y="272"/>
                    <a:pt x="144" y="272"/>
                  </a:cubicBezTo>
                  <a:cubicBezTo>
                    <a:pt x="275" y="90"/>
                    <a:pt x="275" y="90"/>
                    <a:pt x="275" y="90"/>
                  </a:cubicBezTo>
                  <a:cubicBezTo>
                    <a:pt x="219" y="12"/>
                    <a:pt x="219" y="12"/>
                    <a:pt x="219" y="12"/>
                  </a:cubicBezTo>
                  <a:cubicBezTo>
                    <a:pt x="69" y="12"/>
                    <a:pt x="69" y="12"/>
                    <a:pt x="69" y="12"/>
                  </a:cubicBezTo>
                  <a:lnTo>
                    <a:pt x="13" y="9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4"/>
            <p:cNvSpPr/>
            <p:nvPr/>
          </p:nvSpPr>
          <p:spPr>
            <a:xfrm>
              <a:off x="2525" y="1718"/>
              <a:ext cx="177" cy="428"/>
            </a:xfrm>
            <a:custGeom>
              <a:avLst/>
              <a:gdLst/>
              <a:ahLst/>
              <a:cxnLst/>
              <a:rect l="l" t="t" r="r" b="b"/>
              <a:pathLst>
                <a:path w="120" h="289" extrusionOk="0">
                  <a:moveTo>
                    <a:pt x="60" y="289"/>
                  </a:moveTo>
                  <a:cubicBezTo>
                    <a:pt x="57" y="289"/>
                    <a:pt x="55" y="287"/>
                    <a:pt x="54" y="284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1"/>
                    <a:pt x="0" y="89"/>
                    <a:pt x="1" y="88"/>
                  </a:cubicBezTo>
                  <a:cubicBezTo>
                    <a:pt x="55" y="4"/>
                    <a:pt x="55" y="4"/>
                    <a:pt x="55" y="4"/>
                  </a:cubicBezTo>
                  <a:cubicBezTo>
                    <a:pt x="57" y="0"/>
                    <a:pt x="63" y="0"/>
                    <a:pt x="65" y="4"/>
                  </a:cubicBezTo>
                  <a:cubicBezTo>
                    <a:pt x="119" y="88"/>
                    <a:pt x="119" y="88"/>
                    <a:pt x="119" y="88"/>
                  </a:cubicBezTo>
                  <a:cubicBezTo>
                    <a:pt x="120" y="89"/>
                    <a:pt x="120" y="91"/>
                    <a:pt x="120" y="92"/>
                  </a:cubicBezTo>
                  <a:cubicBezTo>
                    <a:pt x="66" y="284"/>
                    <a:pt x="66" y="284"/>
                    <a:pt x="66" y="284"/>
                  </a:cubicBezTo>
                  <a:cubicBezTo>
                    <a:pt x="65" y="287"/>
                    <a:pt x="63" y="289"/>
                    <a:pt x="60" y="289"/>
                  </a:cubicBezTo>
                  <a:close/>
                  <a:moveTo>
                    <a:pt x="13" y="92"/>
                  </a:moveTo>
                  <a:cubicBezTo>
                    <a:pt x="60" y="261"/>
                    <a:pt x="60" y="261"/>
                    <a:pt x="60" y="261"/>
                  </a:cubicBezTo>
                  <a:cubicBezTo>
                    <a:pt x="108" y="92"/>
                    <a:pt x="108" y="92"/>
                    <a:pt x="108" y="92"/>
                  </a:cubicBezTo>
                  <a:cubicBezTo>
                    <a:pt x="60" y="18"/>
                    <a:pt x="60" y="18"/>
                    <a:pt x="60" y="18"/>
                  </a:cubicBezTo>
                  <a:lnTo>
                    <a:pt x="13" y="9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4"/>
            <p:cNvSpPr/>
            <p:nvPr/>
          </p:nvSpPr>
          <p:spPr>
            <a:xfrm>
              <a:off x="2488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31" y="97"/>
                  </a:moveTo>
                  <a:cubicBezTo>
                    <a:pt x="28" y="97"/>
                    <a:pt x="26" y="95"/>
                    <a:pt x="25" y="92"/>
                  </a:cubicBezTo>
                  <a:cubicBezTo>
                    <a:pt x="1" y="8"/>
                    <a:pt x="1" y="8"/>
                    <a:pt x="1" y="8"/>
                  </a:cubicBezTo>
                  <a:cubicBezTo>
                    <a:pt x="0" y="5"/>
                    <a:pt x="2" y="2"/>
                    <a:pt x="5" y="1"/>
                  </a:cubicBezTo>
                  <a:cubicBezTo>
                    <a:pt x="9" y="0"/>
                    <a:pt x="12" y="2"/>
                    <a:pt x="13" y="5"/>
                  </a:cubicBezTo>
                  <a:cubicBezTo>
                    <a:pt x="37" y="89"/>
                    <a:pt x="37" y="89"/>
                    <a:pt x="37" y="89"/>
                  </a:cubicBezTo>
                  <a:cubicBezTo>
                    <a:pt x="38" y="92"/>
                    <a:pt x="36" y="96"/>
                    <a:pt x="33" y="97"/>
                  </a:cubicBezTo>
                  <a:cubicBezTo>
                    <a:pt x="32" y="97"/>
                    <a:pt x="32" y="97"/>
                    <a:pt x="31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4"/>
            <p:cNvSpPr/>
            <p:nvPr/>
          </p:nvSpPr>
          <p:spPr>
            <a:xfrm>
              <a:off x="2683" y="1718"/>
              <a:ext cx="56" cy="143"/>
            </a:xfrm>
            <a:custGeom>
              <a:avLst/>
              <a:gdLst/>
              <a:ahLst/>
              <a:cxnLst/>
              <a:rect l="l" t="t" r="r" b="b"/>
              <a:pathLst>
                <a:path w="38" h="97" extrusionOk="0">
                  <a:moveTo>
                    <a:pt x="7" y="97"/>
                  </a:moveTo>
                  <a:cubicBezTo>
                    <a:pt x="6" y="97"/>
                    <a:pt x="6" y="97"/>
                    <a:pt x="5" y="97"/>
                  </a:cubicBezTo>
                  <a:cubicBezTo>
                    <a:pt x="2" y="96"/>
                    <a:pt x="0" y="92"/>
                    <a:pt x="1" y="89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6" y="2"/>
                    <a:pt x="30" y="0"/>
                    <a:pt x="33" y="1"/>
                  </a:cubicBezTo>
                  <a:cubicBezTo>
                    <a:pt x="36" y="2"/>
                    <a:pt x="38" y="5"/>
                    <a:pt x="37" y="8"/>
                  </a:cubicBezTo>
                  <a:cubicBezTo>
                    <a:pt x="13" y="92"/>
                    <a:pt x="13" y="92"/>
                    <a:pt x="13" y="92"/>
                  </a:cubicBezTo>
                  <a:cubicBezTo>
                    <a:pt x="12" y="95"/>
                    <a:pt x="10" y="97"/>
                    <a:pt x="7" y="9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aphicFrame>
        <p:nvGraphicFramePr>
          <p:cNvPr id="191" name="Google Shape;191;p4"/>
          <p:cNvGraphicFramePr/>
          <p:nvPr>
            <p:extLst>
              <p:ext uri="{D42A27DB-BD31-4B8C-83A1-F6EECF244321}">
                <p14:modId xmlns:p14="http://schemas.microsoft.com/office/powerpoint/2010/main" val="2884631656"/>
              </p:ext>
            </p:extLst>
          </p:nvPr>
        </p:nvGraphicFramePr>
        <p:xfrm>
          <a:off x="4228479" y="933762"/>
          <a:ext cx="7698621" cy="5595319"/>
        </p:xfrm>
        <a:graphic>
          <a:graphicData uri="http://schemas.openxmlformats.org/drawingml/2006/table">
            <a:tbl>
              <a:tblPr firstRow="1" bandRow="1">
                <a:noFill/>
                <a:tableStyleId>{85850DEF-275C-4A7F-8C00-A23EA184C444}</a:tableStyleId>
              </a:tblPr>
              <a:tblGrid>
                <a:gridCol w="39838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30023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833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u="none" strike="noStrike" cap="none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№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b="0" dirty="0">
                          <a:solidFill>
                            <a:schemeClr val="tx1"/>
                          </a:solidFill>
                          <a:latin typeface="Montserrat" pitchFamily="2" charset="77"/>
                          <a:ea typeface="Arial Black"/>
                          <a:cs typeface="Arial Black"/>
                          <a:sym typeface="Arial Black"/>
                        </a:rPr>
                        <a:t>ТЕМА ЛЕКЦИИ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Arial Black"/>
                        <a:cs typeface="Arial Black"/>
                        <a:sym typeface="Arial Black"/>
                      </a:endParaRPr>
                    </a:p>
                  </a:txBody>
                  <a:tcPr marL="91450" marR="91450" marT="45725" marB="45725" anchor="ctr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CCCCC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Логистика. Введение в генеративное моделирование. Постановка задачи. Минимизация дивергенций.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Авторегрессионное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моделирование (</a:t>
                      </a: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PixelCNN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)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 dirty="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2</a:t>
                      </a:r>
                      <a:endParaRPr sz="1050" dirty="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 нормализующих потоков. Прямая и обратная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дивергенции. Линейные и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авторегрессионные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нормализующие потоки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en-US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RealNVP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Непрерывные во времени нормализующие потоки.  Нейронные дифференциальные уравнения и метод сопряженных функций. 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1005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Основы байесовского вывода. Модели скрытых переменных.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Вариационная нижняя оценка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ELBO). EM-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алгоритм, амортизированный вывод. 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D8D8D8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5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Градиент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ELBO,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репараметризация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Вариационный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автокодировщик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VAE).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Деквантизация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данных для непрерывной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модели. Сравнение нормализующих потоков с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VAE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Теорема об операции над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ELBO.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Оптимальное априорное распределение в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 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6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Потоки в априорном распределении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VAE. 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дискретным скрытым пространством. Векторная квантизация, сквозной градиент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VQ-VAE).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Гумбель-софтмакс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трюк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DALL-E). 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7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Неявные генеративные модели без оценки правдоподобия. Модель генеративных состязательных сетей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GAN). KL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vs JS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дивергенция.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VAE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неявным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энкодером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 Топологические особенности обучения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моделей. Расстояние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Вассерштейна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 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8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Дуальность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 Канторовича-Рубинштейна.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Wasserstein GAN. GAN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 градиентным штрафом. Вариационная минимизация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f-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дивергенций.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4330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9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Оценивание качества неявных моделей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FID, MMD, Precision-Recall, truncation trick). 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122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10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Прямой и обратный процессы гауссовской диффузии. Модель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DDPM: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вариационная нижняя оценка, </a:t>
                      </a:r>
                      <a:r>
                        <a:rPr lang="ru-RU" sz="1050" b="0" i="0" u="none" strike="noStrike" cap="none" dirty="0" err="1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репараметризация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11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Введение в стохастические дифференциальные уравнения. Уравнение Колмогорова-Фоккера-Планка и динамика Ланжевена. Техники оценки функции скора (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implicit + denoising score matching)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.</a:t>
                      </a:r>
                      <a:endParaRPr lang="en-US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12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Модель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NCSN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и её связь с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DDPM.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Стохастические дифференциальные уравнения для моделей диффузии. Обратный стохастическое дифференциальное уравнение.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13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Нормализующий поток для диффузии. Модель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DDIM.</a:t>
                      </a:r>
                      <a:endParaRPr lang="ru-RU" sz="1050" b="0" i="0" u="none" strike="noStrike" cap="none" dirty="0">
                        <a:solidFill>
                          <a:schemeClr val="tx1"/>
                        </a:solidFill>
                        <a:effectLst/>
                        <a:latin typeface="Montserrat" pitchFamily="2" charset="77"/>
                        <a:ea typeface="Calibri"/>
                        <a:cs typeface="Calibri"/>
                        <a:sym typeface="Arial"/>
                      </a:endParaRP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35789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ru-RU" sz="1050">
                          <a:solidFill>
                            <a:schemeClr val="tx1"/>
                          </a:solidFill>
                          <a:latin typeface="Montserrat" pitchFamily="2" charset="77"/>
                          <a:ea typeface="Montserrat"/>
                          <a:cs typeface="Montserrat"/>
                          <a:sym typeface="Montserrat"/>
                        </a:rPr>
                        <a:t>14</a:t>
                      </a:r>
                      <a:endParaRPr sz="1050">
                        <a:solidFill>
                          <a:schemeClr val="tx1"/>
                        </a:solidFill>
                        <a:latin typeface="Montserrat" pitchFamily="2" charset="77"/>
                        <a:ea typeface="Montserrat"/>
                        <a:cs typeface="Montserrat"/>
                        <a:sym typeface="Montserrat"/>
                      </a:endParaRPr>
                    </a:p>
                  </a:txBody>
                  <a:tcPr marL="91450" marR="91450" marT="45725" marB="45725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marL="91440">
                        <a:spcBef>
                          <a:spcPts val="0"/>
                        </a:spcBef>
                      </a:pP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Техники условной генерации: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classifier guidance </a:t>
                      </a:r>
                      <a:r>
                        <a:rPr lang="ru-RU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и </a:t>
                      </a:r>
                      <a:r>
                        <a:rPr lang="en-US" sz="1050" b="0" i="0" u="none" strike="noStrike" cap="none" dirty="0">
                          <a:solidFill>
                            <a:schemeClr val="tx1"/>
                          </a:solidFill>
                          <a:effectLst/>
                          <a:latin typeface="Montserrat" pitchFamily="2" charset="77"/>
                          <a:ea typeface="Calibri"/>
                          <a:cs typeface="Calibri"/>
                          <a:sym typeface="Arial"/>
                        </a:rPr>
                        <a:t>classifier-free guidance.</a:t>
                      </a:r>
                    </a:p>
                  </a:txBody>
                  <a:tcPr marL="0" marR="0" marT="0" marB="0">
                    <a:lnL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CCCCCC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chemeClr val="l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</a:tbl>
          </a:graphicData>
        </a:graphic>
      </p:graphicFrame>
      <p:sp>
        <p:nvSpPr>
          <p:cNvPr id="192" name="Google Shape;192;p4"/>
          <p:cNvSpPr/>
          <p:nvPr/>
        </p:nvSpPr>
        <p:spPr>
          <a:xfrm>
            <a:off x="459175" y="933738"/>
            <a:ext cx="36558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СТРУКТУРА КУРСА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193" name="Google Shape;193;p4"/>
          <p:cNvGrpSpPr/>
          <p:nvPr/>
        </p:nvGrpSpPr>
        <p:grpSpPr>
          <a:xfrm>
            <a:off x="523681" y="4313381"/>
            <a:ext cx="287358" cy="265059"/>
            <a:chOff x="2403" y="1737"/>
            <a:chExt cx="427" cy="394"/>
          </a:xfrm>
          <a:solidFill>
            <a:srgbClr val="A41A46"/>
          </a:solidFill>
        </p:grpSpPr>
        <p:sp>
          <p:nvSpPr>
            <p:cNvPr id="194" name="Google Shape;194;p4"/>
            <p:cNvSpPr/>
            <p:nvPr/>
          </p:nvSpPr>
          <p:spPr>
            <a:xfrm>
              <a:off x="2403" y="1737"/>
              <a:ext cx="427" cy="394"/>
            </a:xfrm>
            <a:custGeom>
              <a:avLst/>
              <a:gdLst/>
              <a:ahLst/>
              <a:cxnLst/>
              <a:rect l="l" t="t" r="r" b="b"/>
              <a:pathLst>
                <a:path w="288" h="267" extrusionOk="0">
                  <a:moveTo>
                    <a:pt x="16" y="267"/>
                  </a:moveTo>
                  <a:cubicBezTo>
                    <a:pt x="15" y="267"/>
                    <a:pt x="13" y="267"/>
                    <a:pt x="12" y="266"/>
                  </a:cubicBezTo>
                  <a:cubicBezTo>
                    <a:pt x="10" y="264"/>
                    <a:pt x="10" y="261"/>
                    <a:pt x="11" y="259"/>
                  </a:cubicBezTo>
                  <a:cubicBezTo>
                    <a:pt x="40" y="201"/>
                    <a:pt x="40" y="201"/>
                    <a:pt x="40" y="201"/>
                  </a:cubicBezTo>
                  <a:cubicBezTo>
                    <a:pt x="14" y="179"/>
                    <a:pt x="0" y="150"/>
                    <a:pt x="0" y="119"/>
                  </a:cubicBezTo>
                  <a:cubicBezTo>
                    <a:pt x="0" y="54"/>
                    <a:pt x="64" y="0"/>
                    <a:pt x="144" y="0"/>
                  </a:cubicBezTo>
                  <a:cubicBezTo>
                    <a:pt x="223" y="0"/>
                    <a:pt x="288" y="54"/>
                    <a:pt x="288" y="119"/>
                  </a:cubicBezTo>
                  <a:cubicBezTo>
                    <a:pt x="288" y="184"/>
                    <a:pt x="223" y="238"/>
                    <a:pt x="144" y="238"/>
                  </a:cubicBezTo>
                  <a:cubicBezTo>
                    <a:pt x="127" y="238"/>
                    <a:pt x="111" y="235"/>
                    <a:pt x="96" y="231"/>
                  </a:cubicBezTo>
                  <a:cubicBezTo>
                    <a:pt x="19" y="267"/>
                    <a:pt x="19" y="267"/>
                    <a:pt x="19" y="267"/>
                  </a:cubicBezTo>
                  <a:cubicBezTo>
                    <a:pt x="18" y="267"/>
                    <a:pt x="17" y="267"/>
                    <a:pt x="16" y="267"/>
                  </a:cubicBezTo>
                  <a:close/>
                  <a:moveTo>
                    <a:pt x="144" y="12"/>
                  </a:moveTo>
                  <a:cubicBezTo>
                    <a:pt x="71" y="12"/>
                    <a:pt x="12" y="60"/>
                    <a:pt x="12" y="119"/>
                  </a:cubicBezTo>
                  <a:cubicBezTo>
                    <a:pt x="12" y="148"/>
                    <a:pt x="26" y="174"/>
                    <a:pt x="51" y="195"/>
                  </a:cubicBezTo>
                  <a:cubicBezTo>
                    <a:pt x="53" y="196"/>
                    <a:pt x="54" y="200"/>
                    <a:pt x="53" y="202"/>
                  </a:cubicBezTo>
                  <a:cubicBezTo>
                    <a:pt x="29" y="249"/>
                    <a:pt x="29" y="249"/>
                    <a:pt x="29" y="249"/>
                  </a:cubicBezTo>
                  <a:cubicBezTo>
                    <a:pt x="93" y="219"/>
                    <a:pt x="93" y="219"/>
                    <a:pt x="93" y="219"/>
                  </a:cubicBezTo>
                  <a:cubicBezTo>
                    <a:pt x="94" y="218"/>
                    <a:pt x="96" y="218"/>
                    <a:pt x="97" y="219"/>
                  </a:cubicBezTo>
                  <a:cubicBezTo>
                    <a:pt x="112" y="223"/>
                    <a:pt x="128" y="226"/>
                    <a:pt x="144" y="226"/>
                  </a:cubicBezTo>
                  <a:cubicBezTo>
                    <a:pt x="217" y="226"/>
                    <a:pt x="276" y="178"/>
                    <a:pt x="276" y="119"/>
                  </a:cubicBezTo>
                  <a:cubicBezTo>
                    <a:pt x="276" y="60"/>
                    <a:pt x="217" y="12"/>
                    <a:pt x="14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4"/>
            <p:cNvSpPr/>
            <p:nvPr/>
          </p:nvSpPr>
          <p:spPr>
            <a:xfrm>
              <a:off x="2528" y="1864"/>
              <a:ext cx="133" cy="18"/>
            </a:xfrm>
            <a:custGeom>
              <a:avLst/>
              <a:gdLst/>
              <a:ahLst/>
              <a:cxnLst/>
              <a:rect l="l" t="t" r="r" b="b"/>
              <a:pathLst>
                <a:path w="90" h="12" extrusionOk="0">
                  <a:moveTo>
                    <a:pt x="8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84" y="0"/>
                    <a:pt x="84" y="0"/>
                    <a:pt x="84" y="0"/>
                  </a:cubicBezTo>
                  <a:cubicBezTo>
                    <a:pt x="87" y="0"/>
                    <a:pt x="90" y="3"/>
                    <a:pt x="90" y="6"/>
                  </a:cubicBezTo>
                  <a:cubicBezTo>
                    <a:pt x="90" y="9"/>
                    <a:pt x="87" y="12"/>
                    <a:pt x="8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4"/>
            <p:cNvSpPr/>
            <p:nvPr/>
          </p:nvSpPr>
          <p:spPr>
            <a:xfrm>
              <a:off x="2528" y="1917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4"/>
            <p:cNvSpPr/>
            <p:nvPr/>
          </p:nvSpPr>
          <p:spPr>
            <a:xfrm>
              <a:off x="2528" y="1970"/>
              <a:ext cx="186" cy="18"/>
            </a:xfrm>
            <a:custGeom>
              <a:avLst/>
              <a:gdLst/>
              <a:ahLst/>
              <a:cxnLst/>
              <a:rect l="l" t="t" r="r" b="b"/>
              <a:pathLst>
                <a:path w="126" h="12" extrusionOk="0">
                  <a:moveTo>
                    <a:pt x="120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123" y="0"/>
                    <a:pt x="126" y="3"/>
                    <a:pt x="126" y="6"/>
                  </a:cubicBezTo>
                  <a:cubicBezTo>
                    <a:pt x="126" y="9"/>
                    <a:pt x="123" y="12"/>
                    <a:pt x="120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98" name="Google Shape;198;p4"/>
          <p:cNvGrpSpPr/>
          <p:nvPr/>
        </p:nvGrpSpPr>
        <p:grpSpPr>
          <a:xfrm>
            <a:off x="509782" y="3715149"/>
            <a:ext cx="315166" cy="275067"/>
            <a:chOff x="3437" y="3023"/>
            <a:chExt cx="426" cy="372"/>
          </a:xfrm>
          <a:solidFill>
            <a:srgbClr val="A41A46"/>
          </a:solidFill>
        </p:grpSpPr>
        <p:sp>
          <p:nvSpPr>
            <p:cNvPr id="199" name="Google Shape;199;p4"/>
            <p:cNvSpPr/>
            <p:nvPr/>
          </p:nvSpPr>
          <p:spPr>
            <a:xfrm>
              <a:off x="3570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3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4"/>
            <p:cNvSpPr/>
            <p:nvPr/>
          </p:nvSpPr>
          <p:spPr>
            <a:xfrm>
              <a:off x="3509" y="3159"/>
              <a:ext cx="26" cy="81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1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4"/>
            <p:cNvSpPr/>
            <p:nvPr/>
          </p:nvSpPr>
          <p:spPr>
            <a:xfrm>
              <a:off x="3755" y="3071"/>
              <a:ext cx="27" cy="82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4"/>
            <p:cNvSpPr/>
            <p:nvPr/>
          </p:nvSpPr>
          <p:spPr>
            <a:xfrm>
              <a:off x="3755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9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5" y="17"/>
                    <a:pt x="4" y="17"/>
                    <a:pt x="3" y="16"/>
                  </a:cubicBezTo>
                  <a:cubicBezTo>
                    <a:pt x="0" y="13"/>
                    <a:pt x="0" y="10"/>
                    <a:pt x="3" y="7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10" y="1"/>
                    <a:pt x="12" y="0"/>
                    <a:pt x="14" y="1"/>
                  </a:cubicBezTo>
                  <a:cubicBezTo>
                    <a:pt x="17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4"/>
            <p:cNvSpPr/>
            <p:nvPr/>
          </p:nvSpPr>
          <p:spPr>
            <a:xfrm>
              <a:off x="3694" y="3071"/>
              <a:ext cx="26" cy="82"/>
            </a:xfrm>
            <a:custGeom>
              <a:avLst/>
              <a:gdLst/>
              <a:ahLst/>
              <a:cxnLst/>
              <a:rect l="l" t="t" r="r" b="b"/>
              <a:pathLst>
                <a:path w="17" h="55" extrusionOk="0">
                  <a:moveTo>
                    <a:pt x="11" y="55"/>
                  </a:moveTo>
                  <a:cubicBezTo>
                    <a:pt x="8" y="55"/>
                    <a:pt x="5" y="52"/>
                    <a:pt x="5" y="49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7" y="4"/>
                    <a:pt x="17" y="7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2"/>
                    <a:pt x="15" y="55"/>
                    <a:pt x="11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4"/>
            <p:cNvSpPr/>
            <p:nvPr/>
          </p:nvSpPr>
          <p:spPr>
            <a:xfrm>
              <a:off x="3632" y="3159"/>
              <a:ext cx="27" cy="81"/>
            </a:xfrm>
            <a:custGeom>
              <a:avLst/>
              <a:gdLst/>
              <a:ahLst/>
              <a:cxnLst/>
              <a:rect l="l" t="t" r="r" b="b"/>
              <a:pathLst>
                <a:path w="18" h="55" extrusionOk="0">
                  <a:moveTo>
                    <a:pt x="12" y="55"/>
                  </a:moveTo>
                  <a:cubicBezTo>
                    <a:pt x="8" y="55"/>
                    <a:pt x="6" y="52"/>
                    <a:pt x="6" y="49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4" y="17"/>
                    <a:pt x="3" y="17"/>
                    <a:pt x="2" y="16"/>
                  </a:cubicBezTo>
                  <a:cubicBezTo>
                    <a:pt x="0" y="13"/>
                    <a:pt x="0" y="10"/>
                    <a:pt x="2" y="7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9" y="1"/>
                    <a:pt x="12" y="0"/>
                    <a:pt x="14" y="1"/>
                  </a:cubicBezTo>
                  <a:cubicBezTo>
                    <a:pt x="16" y="2"/>
                    <a:pt x="18" y="4"/>
                    <a:pt x="18" y="7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2"/>
                    <a:pt x="15" y="55"/>
                    <a:pt x="12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4"/>
            <p:cNvSpPr/>
            <p:nvPr/>
          </p:nvSpPr>
          <p:spPr>
            <a:xfrm>
              <a:off x="3498" y="3071"/>
              <a:ext cx="50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8" y="43"/>
                    <a:pt x="22" y="43"/>
                    <a:pt x="22" y="28"/>
                  </a:cubicBezTo>
                  <a:cubicBezTo>
                    <a:pt x="22" y="12"/>
                    <a:pt x="18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4"/>
            <p:cNvSpPr/>
            <p:nvPr/>
          </p:nvSpPr>
          <p:spPr>
            <a:xfrm>
              <a:off x="3620" y="3071"/>
              <a:ext cx="51" cy="82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4"/>
            <p:cNvSpPr/>
            <p:nvPr/>
          </p:nvSpPr>
          <p:spPr>
            <a:xfrm>
              <a:off x="3683" y="3159"/>
              <a:ext cx="50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5" y="12"/>
                    <a:pt x="12" y="12"/>
                    <a:pt x="12" y="28"/>
                  </a:cubicBezTo>
                  <a:cubicBezTo>
                    <a:pt x="12" y="43"/>
                    <a:pt x="15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4"/>
            <p:cNvSpPr/>
            <p:nvPr/>
          </p:nvSpPr>
          <p:spPr>
            <a:xfrm>
              <a:off x="3558" y="3159"/>
              <a:ext cx="51" cy="81"/>
            </a:xfrm>
            <a:custGeom>
              <a:avLst/>
              <a:gdLst/>
              <a:ahLst/>
              <a:cxnLst/>
              <a:rect l="l" t="t" r="r" b="b"/>
              <a:pathLst>
                <a:path w="34" h="55" extrusionOk="0">
                  <a:moveTo>
                    <a:pt x="17" y="55"/>
                  </a:moveTo>
                  <a:cubicBezTo>
                    <a:pt x="0" y="55"/>
                    <a:pt x="0" y="35"/>
                    <a:pt x="0" y="28"/>
                  </a:cubicBezTo>
                  <a:cubicBezTo>
                    <a:pt x="0" y="20"/>
                    <a:pt x="0" y="0"/>
                    <a:pt x="17" y="0"/>
                  </a:cubicBezTo>
                  <a:cubicBezTo>
                    <a:pt x="34" y="0"/>
                    <a:pt x="34" y="20"/>
                    <a:pt x="34" y="28"/>
                  </a:cubicBezTo>
                  <a:cubicBezTo>
                    <a:pt x="34" y="35"/>
                    <a:pt x="34" y="55"/>
                    <a:pt x="17" y="55"/>
                  </a:cubicBezTo>
                  <a:close/>
                  <a:moveTo>
                    <a:pt x="17" y="12"/>
                  </a:moveTo>
                  <a:cubicBezTo>
                    <a:pt x="16" y="12"/>
                    <a:pt x="12" y="12"/>
                    <a:pt x="12" y="28"/>
                  </a:cubicBezTo>
                  <a:cubicBezTo>
                    <a:pt x="12" y="43"/>
                    <a:pt x="16" y="43"/>
                    <a:pt x="17" y="43"/>
                  </a:cubicBezTo>
                  <a:cubicBezTo>
                    <a:pt x="19" y="43"/>
                    <a:pt x="22" y="43"/>
                    <a:pt x="22" y="28"/>
                  </a:cubicBezTo>
                  <a:cubicBezTo>
                    <a:pt x="22" y="12"/>
                    <a:pt x="19" y="12"/>
                    <a:pt x="17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4"/>
            <p:cNvSpPr/>
            <p:nvPr/>
          </p:nvSpPr>
          <p:spPr>
            <a:xfrm>
              <a:off x="3437" y="3023"/>
              <a:ext cx="426" cy="337"/>
            </a:xfrm>
            <a:custGeom>
              <a:avLst/>
              <a:gdLst/>
              <a:ahLst/>
              <a:cxnLst/>
              <a:rect l="l" t="t" r="r" b="b"/>
              <a:pathLst>
                <a:path w="288" h="228" extrusionOk="0">
                  <a:moveTo>
                    <a:pt x="264" y="228"/>
                  </a:moveTo>
                  <a:cubicBezTo>
                    <a:pt x="24" y="228"/>
                    <a:pt x="24" y="228"/>
                    <a:pt x="24" y="228"/>
                  </a:cubicBezTo>
                  <a:cubicBezTo>
                    <a:pt x="10" y="228"/>
                    <a:pt x="0" y="217"/>
                    <a:pt x="0" y="20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11"/>
                    <a:pt x="10" y="0"/>
                    <a:pt x="24" y="0"/>
                  </a:cubicBezTo>
                  <a:cubicBezTo>
                    <a:pt x="264" y="0"/>
                    <a:pt x="264" y="0"/>
                    <a:pt x="264" y="0"/>
                  </a:cubicBezTo>
                  <a:cubicBezTo>
                    <a:pt x="277" y="0"/>
                    <a:pt x="288" y="11"/>
                    <a:pt x="288" y="25"/>
                  </a:cubicBezTo>
                  <a:cubicBezTo>
                    <a:pt x="288" y="203"/>
                    <a:pt x="288" y="203"/>
                    <a:pt x="288" y="203"/>
                  </a:cubicBezTo>
                  <a:cubicBezTo>
                    <a:pt x="288" y="217"/>
                    <a:pt x="277" y="228"/>
                    <a:pt x="264" y="228"/>
                  </a:cubicBezTo>
                  <a:close/>
                  <a:moveTo>
                    <a:pt x="24" y="12"/>
                  </a:moveTo>
                  <a:cubicBezTo>
                    <a:pt x="17" y="12"/>
                    <a:pt x="12" y="18"/>
                    <a:pt x="12" y="25"/>
                  </a:cubicBezTo>
                  <a:cubicBezTo>
                    <a:pt x="12" y="203"/>
                    <a:pt x="12" y="203"/>
                    <a:pt x="12" y="203"/>
                  </a:cubicBezTo>
                  <a:cubicBezTo>
                    <a:pt x="12" y="210"/>
                    <a:pt x="17" y="216"/>
                    <a:pt x="24" y="216"/>
                  </a:cubicBezTo>
                  <a:cubicBezTo>
                    <a:pt x="264" y="216"/>
                    <a:pt x="264" y="216"/>
                    <a:pt x="264" y="216"/>
                  </a:cubicBezTo>
                  <a:cubicBezTo>
                    <a:pt x="270" y="216"/>
                    <a:pt x="276" y="210"/>
                    <a:pt x="276" y="203"/>
                  </a:cubicBezTo>
                  <a:cubicBezTo>
                    <a:pt x="276" y="25"/>
                    <a:pt x="276" y="25"/>
                    <a:pt x="276" y="25"/>
                  </a:cubicBezTo>
                  <a:cubicBezTo>
                    <a:pt x="276" y="18"/>
                    <a:pt x="270" y="12"/>
                    <a:pt x="264" y="12"/>
                  </a:cubicBezTo>
                  <a:lnTo>
                    <a:pt x="24" y="1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4"/>
            <p:cNvSpPr/>
            <p:nvPr/>
          </p:nvSpPr>
          <p:spPr>
            <a:xfrm>
              <a:off x="3517" y="3378"/>
              <a:ext cx="266" cy="17"/>
            </a:xfrm>
            <a:custGeom>
              <a:avLst/>
              <a:gdLst/>
              <a:ahLst/>
              <a:cxnLst/>
              <a:rect l="l" t="t" r="r" b="b"/>
              <a:pathLst>
                <a:path w="180" h="12" extrusionOk="0">
                  <a:moveTo>
                    <a:pt x="174" y="12"/>
                  </a:move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0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174" y="0"/>
                    <a:pt x="174" y="0"/>
                    <a:pt x="174" y="0"/>
                  </a:cubicBezTo>
                  <a:cubicBezTo>
                    <a:pt x="177" y="0"/>
                    <a:pt x="180" y="3"/>
                    <a:pt x="180" y="6"/>
                  </a:cubicBezTo>
                  <a:cubicBezTo>
                    <a:pt x="180" y="10"/>
                    <a:pt x="177" y="12"/>
                    <a:pt x="174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4"/>
            <p:cNvSpPr/>
            <p:nvPr/>
          </p:nvSpPr>
          <p:spPr>
            <a:xfrm>
              <a:off x="3632" y="3342"/>
              <a:ext cx="18" cy="53"/>
            </a:xfrm>
            <a:custGeom>
              <a:avLst/>
              <a:gdLst/>
              <a:ahLst/>
              <a:cxnLst/>
              <a:rect l="l" t="t" r="r" b="b"/>
              <a:pathLst>
                <a:path w="12" h="36" extrusionOk="0">
                  <a:moveTo>
                    <a:pt x="6" y="36"/>
                  </a:moveTo>
                  <a:cubicBezTo>
                    <a:pt x="2" y="36"/>
                    <a:pt x="0" y="34"/>
                    <a:pt x="0" y="3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ubicBezTo>
                    <a:pt x="9" y="0"/>
                    <a:pt x="12" y="3"/>
                    <a:pt x="12" y="6"/>
                  </a:cubicBezTo>
                  <a:cubicBezTo>
                    <a:pt x="12" y="30"/>
                    <a:pt x="12" y="30"/>
                    <a:pt x="12" y="30"/>
                  </a:cubicBezTo>
                  <a:cubicBezTo>
                    <a:pt x="12" y="34"/>
                    <a:pt x="9" y="36"/>
                    <a:pt x="6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4"/>
            <p:cNvSpPr/>
            <p:nvPr/>
          </p:nvSpPr>
          <p:spPr>
            <a:xfrm>
              <a:off x="3632" y="3298"/>
              <a:ext cx="0" cy="0"/>
            </a:xfrm>
            <a:prstGeom prst="ellipse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4"/>
            <p:cNvSpPr/>
            <p:nvPr/>
          </p:nvSpPr>
          <p:spPr>
            <a:xfrm>
              <a:off x="3446" y="3271"/>
              <a:ext cx="300" cy="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00" tIns="45700" rIns="91400" bIns="45700" anchor="t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14" name="Google Shape;214;p4"/>
          <p:cNvSpPr/>
          <p:nvPr/>
        </p:nvSpPr>
        <p:spPr>
          <a:xfrm>
            <a:off x="453625" y="3167700"/>
            <a:ext cx="36669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КАК ФОРМИРУЕТСЯ ОЦЕНКА?</a:t>
            </a:r>
            <a:endParaRPr dirty="0">
              <a:solidFill>
                <a:srgbClr val="A41A46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4488597-2891-3E7F-162C-68268BE33800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О КУРСЕ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5"/>
          <p:cNvSpPr/>
          <p:nvPr/>
        </p:nvSpPr>
        <p:spPr>
          <a:xfrm>
            <a:off x="374704" y="1483910"/>
            <a:ext cx="5226295" cy="9925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Теория вероятностей + Статистика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Машинное обучение + Основы глубокого обучения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285750" marR="0" lvl="0" indent="-26670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300"/>
              <a:buFont typeface="Montserrat"/>
              <a:buChar char="●"/>
            </a:pPr>
            <a:r>
              <a:rPr lang="en-US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Python + 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Основы </a:t>
            </a:r>
            <a:r>
              <a:rPr lang="en-US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pytorch</a:t>
            </a:r>
            <a:endParaRPr sz="13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4" name="Google Shape;224;p5"/>
          <p:cNvSpPr/>
          <p:nvPr/>
        </p:nvSpPr>
        <p:spPr>
          <a:xfrm>
            <a:off x="260400" y="3354234"/>
            <a:ext cx="5274000" cy="117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математически нагружен.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Курс постоянно развивается.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Font typeface="Montserrat"/>
              <a:buChar char="●"/>
            </a:pPr>
            <a:r>
              <a:rPr lang="ru-RU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Любой фидбек, особенно негативный, приветствуется!</a:t>
            </a: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45720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300" dirty="0">
              <a:solidFill>
                <a:srgbClr val="041A3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5" name="Google Shape;225;p5"/>
          <p:cNvSpPr/>
          <p:nvPr/>
        </p:nvSpPr>
        <p:spPr>
          <a:xfrm>
            <a:off x="374700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ЧТО НУЖНО ЗНАТЬ?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26" name="Google Shape;226;p5"/>
          <p:cNvSpPr/>
          <p:nvPr/>
        </p:nvSpPr>
        <p:spPr>
          <a:xfrm>
            <a:off x="374700" y="2917134"/>
            <a:ext cx="52740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КЛЮЧЕВЫЕ МОМЕНТЫ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228" name="Google Shape;228;p5"/>
          <p:cNvPicPr preferRelativeResize="0"/>
          <p:nvPr/>
        </p:nvPicPr>
        <p:blipFill rotWithShape="1">
          <a:blip r:embed="rId3">
            <a:alphaModFix/>
          </a:blip>
          <a:srcRect l="18410" t="10967" r="10672" b="43049"/>
          <a:stretch/>
        </p:blipFill>
        <p:spPr>
          <a:xfrm>
            <a:off x="6167793" y="2338665"/>
            <a:ext cx="1398900" cy="1360200"/>
          </a:xfrm>
          <a:prstGeom prst="teardrop">
            <a:avLst>
              <a:gd name="adj" fmla="val 69676"/>
            </a:avLst>
          </a:prstGeom>
          <a:noFill/>
          <a:ln>
            <a:noFill/>
          </a:ln>
        </p:spPr>
      </p:pic>
      <p:pic>
        <p:nvPicPr>
          <p:cNvPr id="229" name="Google Shape;229;p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566690" y="2952440"/>
            <a:ext cx="298987" cy="298987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5"/>
          <p:cNvSpPr/>
          <p:nvPr/>
        </p:nvSpPr>
        <p:spPr>
          <a:xfrm>
            <a:off x="7566690" y="2339431"/>
            <a:ext cx="38007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РОМАН ИСАЧЕНКО</a:t>
            </a:r>
            <a:endParaRPr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1" name="Google Shape;231;p5"/>
          <p:cNvSpPr/>
          <p:nvPr/>
        </p:nvSpPr>
        <p:spPr>
          <a:xfrm>
            <a:off x="7833461" y="2869262"/>
            <a:ext cx="3884400" cy="78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telegram</a:t>
            </a:r>
            <a:r>
              <a:rPr lang="ru-RU" sz="13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: @</a:t>
            </a:r>
            <a:r>
              <a:rPr lang="ru-RU" sz="1300" dirty="0" err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roman_isachenko</a:t>
            </a:r>
            <a:endParaRPr sz="1300" dirty="0">
              <a:solidFill>
                <a:schemeClr val="dk1"/>
              </a:solidFill>
              <a:highlight>
                <a:srgbClr val="00FFFF"/>
              </a:highlight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2" name="Google Shape;232;p5"/>
          <p:cNvSpPr txBox="1"/>
          <p:nvPr/>
        </p:nvSpPr>
        <p:spPr>
          <a:xfrm>
            <a:off x="2498051" y="5327366"/>
            <a:ext cx="6513816" cy="7386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600" dirty="0">
                <a:solidFill>
                  <a:schemeClr val="tx1"/>
                </a:solidFill>
                <a:latin typeface="Arial Black"/>
                <a:ea typeface="Arial Black"/>
                <a:cs typeface="Arial Black"/>
                <a:sym typeface="Arial Black"/>
              </a:rPr>
              <a:t>ДО ВСТРЕЧИ НА КУРСЕ!</a:t>
            </a:r>
            <a:endParaRPr sz="3600" dirty="0">
              <a:solidFill>
                <a:schemeClr val="tx1"/>
              </a:solidFill>
              <a:latin typeface="Arial Black"/>
              <a:ea typeface="Arial Black"/>
              <a:cs typeface="Arial Black"/>
              <a:sym typeface="Arial Black"/>
            </a:endParaRPr>
          </a:p>
        </p:txBody>
      </p:sp>
      <p:sp>
        <p:nvSpPr>
          <p:cNvPr id="233" name="Google Shape;233;p5"/>
          <p:cNvSpPr txBox="1"/>
          <p:nvPr/>
        </p:nvSpPr>
        <p:spPr>
          <a:xfrm>
            <a:off x="6171650" y="1511550"/>
            <a:ext cx="3800700" cy="4924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  <a:hlinkClick r:id="rId5"/>
              </a:rPr>
              <a:t>https://github.com/r-isachenko/2024-DGM-AIMasters-course</a:t>
            </a:r>
            <a:r>
              <a:rPr lang="en-US" sz="1300" dirty="0">
                <a:solidFill>
                  <a:srgbClr val="041A35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</a:p>
        </p:txBody>
      </p:sp>
      <p:sp>
        <p:nvSpPr>
          <p:cNvPr id="235" name="Google Shape;235;p5"/>
          <p:cNvSpPr/>
          <p:nvPr/>
        </p:nvSpPr>
        <p:spPr>
          <a:xfrm>
            <a:off x="6200225" y="1046800"/>
            <a:ext cx="5226300" cy="437100"/>
          </a:xfrm>
          <a:prstGeom prst="roundRect">
            <a:avLst>
              <a:gd name="adj" fmla="val 16667"/>
            </a:avLst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REPO</a:t>
            </a:r>
            <a:r>
              <a:rPr lang="ru-RU" sz="1600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:</a:t>
            </a:r>
            <a:endParaRPr sz="1600" dirty="0">
              <a:solidFill>
                <a:srgbClr val="A41A46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90AD010-4597-E548-2189-DCB68C06C633}"/>
              </a:ext>
            </a:extLst>
          </p:cNvPr>
          <p:cNvSpPr txBox="1"/>
          <p:nvPr/>
        </p:nvSpPr>
        <p:spPr>
          <a:xfrm>
            <a:off x="2705030" y="267440"/>
            <a:ext cx="609985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|</a:t>
            </a:r>
            <a:r>
              <a:rPr lang="ru-RU" sz="2000" b="1" dirty="0">
                <a:solidFill>
                  <a:srgbClr val="A41A46"/>
                </a:solidFill>
                <a:latin typeface="Arial Black"/>
                <a:ea typeface="Arial Black"/>
                <a:cs typeface="Arial Black"/>
                <a:sym typeface="Arial Black"/>
              </a:rPr>
              <a:t> </a:t>
            </a:r>
            <a:r>
              <a:rPr lang="ru-RU" sz="2000" b="1" dirty="0">
                <a:solidFill>
                  <a:schemeClr val="bg1"/>
                </a:solidFill>
                <a:latin typeface="Arial Black"/>
                <a:ea typeface="Arial Black"/>
                <a:cs typeface="Arial Black"/>
                <a:sym typeface="Arial Black"/>
              </a:rPr>
              <a:t>И ЕЩЁ..</a:t>
            </a:r>
            <a:endParaRPr lang="ru-RU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566</Words>
  <Application>Microsoft Macintosh PowerPoint</Application>
  <PresentationFormat>Широкоэкранный</PresentationFormat>
  <Paragraphs>92</Paragraphs>
  <Slides>5</Slides>
  <Notes>5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5</vt:i4>
      </vt:variant>
    </vt:vector>
  </HeadingPairs>
  <TitlesOfParts>
    <vt:vector size="11" baseType="lpstr">
      <vt:lpstr>Arial</vt:lpstr>
      <vt:lpstr>Calibri</vt:lpstr>
      <vt:lpstr>Montserrat</vt:lpstr>
      <vt:lpstr>Quattrocento Sans</vt:lpstr>
      <vt:lpstr>Arial Black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Рудавина Варвара</dc:creator>
  <cp:lastModifiedBy>Roman Isachenko</cp:lastModifiedBy>
  <cp:revision>11</cp:revision>
  <dcterms:created xsi:type="dcterms:W3CDTF">2021-01-27T12:15:32Z</dcterms:created>
  <dcterms:modified xsi:type="dcterms:W3CDTF">2024-02-02T13:43:04Z</dcterms:modified>
</cp:coreProperties>
</file>